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60" r:id="rId4"/>
    <p:sldId id="259" r:id="rId5"/>
    <p:sldId id="261" r:id="rId6"/>
    <p:sldId id="262" r:id="rId7"/>
    <p:sldId id="26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varScale="1">
        <p:scale>
          <a:sx n="63" d="100"/>
          <a:sy n="63" d="100"/>
        </p:scale>
        <p:origin x="-1368"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950F66-0166-4BAF-AC2E-468DEA27D13F}" type="datetimeFigureOut">
              <a:rPr lang="en-US" smtClean="0"/>
              <a:t>3/6/2012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F8F113-17BC-4B6B-9650-07416DB84ED1}"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Assuming that the</a:t>
            </a:r>
            <a:r>
              <a:rPr lang="en-US" baseline="0" dirty="0" smtClean="0"/>
              <a:t> students read most of the novel, this can be a great class discussion that allows to interact with each other and discuss the novel.</a:t>
            </a:r>
            <a:endParaRPr lang="en-US" dirty="0"/>
          </a:p>
        </p:txBody>
      </p:sp>
      <p:sp>
        <p:nvSpPr>
          <p:cNvPr id="4" name="Slide Number Placeholder 3"/>
          <p:cNvSpPr>
            <a:spLocks noGrp="1"/>
          </p:cNvSpPr>
          <p:nvPr>
            <p:ph type="sldNum" sz="quarter" idx="10"/>
          </p:nvPr>
        </p:nvSpPr>
        <p:spPr/>
        <p:txBody>
          <a:bodyPr/>
          <a:lstStyle/>
          <a:p>
            <a:fld id="{AFF8F113-17BC-4B6B-9650-07416DB84ED1}" type="slidenum">
              <a:rPr lang="en-US" smtClean="0"/>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2273FB9E-C702-4A23-8354-B6CB79B26732}" type="datetimeFigureOut">
              <a:rPr lang="en-US" smtClean="0"/>
              <a:pPr/>
              <a:t>3/6/2012</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52AB252-940A-488D-8BFE-594EE700713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2273FB9E-C702-4A23-8354-B6CB79B26732}" type="datetimeFigureOut">
              <a:rPr lang="en-US" smtClean="0"/>
              <a:pPr/>
              <a:t>3/6/2012</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E52AB252-940A-488D-8BFE-594EE700713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2273FB9E-C702-4A23-8354-B6CB79B26732}" type="datetimeFigureOut">
              <a:rPr lang="en-US" smtClean="0"/>
              <a:pPr/>
              <a:t>3/6/2012</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E52AB252-940A-488D-8BFE-594EE700713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2273FB9E-C702-4A23-8354-B6CB79B26732}" type="datetimeFigureOut">
              <a:rPr lang="en-US" smtClean="0"/>
              <a:pPr/>
              <a:t>3/6/2012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52AB252-940A-488D-8BFE-594EE700713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2273FB9E-C702-4A23-8354-B6CB79B26732}" type="datetimeFigureOut">
              <a:rPr lang="en-US" smtClean="0"/>
              <a:pPr/>
              <a:t>3/6/2012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52AB252-940A-488D-8BFE-594EE7007133}"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2273FB9E-C702-4A23-8354-B6CB79B26732}" type="datetimeFigureOut">
              <a:rPr lang="en-US" smtClean="0"/>
              <a:pPr/>
              <a:t>3/6/2012</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E52AB252-940A-488D-8BFE-594EE700713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33800" y="304800"/>
            <a:ext cx="5105400" cy="1420368"/>
          </a:xfrm>
        </p:spPr>
        <p:txBody>
          <a:bodyPr/>
          <a:lstStyle/>
          <a:p>
            <a:r>
              <a:rPr lang="en-US" sz="6600" dirty="0" smtClean="0"/>
              <a:t>Persuasion</a:t>
            </a:r>
            <a:r>
              <a:rPr lang="en-US" dirty="0" smtClean="0"/>
              <a:t/>
            </a:r>
            <a:br>
              <a:rPr lang="en-US" dirty="0" smtClean="0"/>
            </a:br>
            <a:r>
              <a:rPr lang="en-US" dirty="0" smtClean="0"/>
              <a:t> </a:t>
            </a:r>
            <a:endParaRPr lang="en-US" dirty="0"/>
          </a:p>
        </p:txBody>
      </p:sp>
      <p:sp>
        <p:nvSpPr>
          <p:cNvPr id="3" name="Subtitle 2"/>
          <p:cNvSpPr>
            <a:spLocks noGrp="1"/>
          </p:cNvSpPr>
          <p:nvPr>
            <p:ph type="subTitle" idx="1"/>
          </p:nvPr>
        </p:nvSpPr>
        <p:spPr>
          <a:xfrm>
            <a:off x="6629400" y="6246074"/>
            <a:ext cx="2449420" cy="574936"/>
          </a:xfrm>
        </p:spPr>
        <p:txBody>
          <a:bodyPr/>
          <a:lstStyle/>
          <a:p>
            <a:r>
              <a:rPr lang="en-US" dirty="0" smtClean="0"/>
              <a:t>Rachel Weathers</a:t>
            </a:r>
            <a:endParaRPr lang="en-US" dirty="0"/>
          </a:p>
        </p:txBody>
      </p:sp>
      <p:pic>
        <p:nvPicPr>
          <p:cNvPr id="1026" name="Picture 2" descr="C:\Users\rweathers\AppData\Local\Microsoft\Windows\Temporary Internet Files\Content.IE5\WO4KQR76\MC900078843[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00399" y="1295400"/>
            <a:ext cx="3657601" cy="30480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3124200" y="4648200"/>
            <a:ext cx="5867400" cy="1200329"/>
          </a:xfrm>
          <a:prstGeom prst="rect">
            <a:avLst/>
          </a:prstGeom>
          <a:noFill/>
        </p:spPr>
        <p:txBody>
          <a:bodyPr wrap="square" rtlCol="0">
            <a:spAutoFit/>
          </a:bodyPr>
          <a:lstStyle/>
          <a:p>
            <a:pPr algn="ctr"/>
            <a:r>
              <a:rPr lang="en-US" sz="3600" dirty="0" smtClean="0"/>
              <a:t>Anne Elliot and Frederick Wentworth’s Relationship</a:t>
            </a:r>
            <a:endParaRPr lang="en-US" sz="3600" dirty="0"/>
          </a:p>
        </p:txBody>
      </p:sp>
    </p:spTree>
    <p:extLst>
      <p:ext uri="{BB962C8B-B14F-4D97-AF65-F5344CB8AC3E}">
        <p14:creationId xmlns="" xmlns:p14="http://schemas.microsoft.com/office/powerpoint/2010/main" val="32318428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3886200" y="304800"/>
            <a:ext cx="4114800" cy="6248400"/>
          </a:xfrm>
        </p:spPr>
        <p:txBody>
          <a:bodyPr>
            <a:normAutofit fontScale="92500" lnSpcReduction="10000"/>
          </a:bodyPr>
          <a:lstStyle/>
          <a:p>
            <a:pPr>
              <a:buNone/>
            </a:pPr>
            <a:r>
              <a:rPr lang="en-US" dirty="0" smtClean="0">
                <a:latin typeface="Comic Sans MS" pitchFamily="66" charset="0"/>
              </a:rPr>
              <a:t>IN THE NOVEL </a:t>
            </a:r>
            <a:r>
              <a:rPr lang="en-US" dirty="0" smtClean="0">
                <a:latin typeface="Comic Sans MS" pitchFamily="66" charset="0"/>
              </a:rPr>
              <a:t>WE</a:t>
            </a:r>
          </a:p>
          <a:p>
            <a:pPr>
              <a:buNone/>
            </a:pPr>
            <a:r>
              <a:rPr lang="en-US" dirty="0" smtClean="0">
                <a:latin typeface="Comic Sans MS" pitchFamily="66" charset="0"/>
              </a:rPr>
              <a:t>NOTICE </a:t>
            </a:r>
            <a:r>
              <a:rPr lang="en-US" dirty="0" smtClean="0">
                <a:latin typeface="Comic Sans MS" pitchFamily="66" charset="0"/>
              </a:rPr>
              <a:t>THE </a:t>
            </a:r>
            <a:endParaRPr lang="en-US" dirty="0" smtClean="0">
              <a:latin typeface="Comic Sans MS" pitchFamily="66" charset="0"/>
            </a:endParaRPr>
          </a:p>
          <a:p>
            <a:pPr>
              <a:buNone/>
            </a:pPr>
            <a:r>
              <a:rPr lang="en-US" dirty="0" smtClean="0">
                <a:latin typeface="Comic Sans MS" pitchFamily="66" charset="0"/>
              </a:rPr>
              <a:t>IMPORTANCE </a:t>
            </a:r>
            <a:r>
              <a:rPr lang="en-US" dirty="0" smtClean="0">
                <a:latin typeface="Comic Sans MS" pitchFamily="66" charset="0"/>
              </a:rPr>
              <a:t>OF </a:t>
            </a:r>
            <a:endParaRPr lang="en-US" dirty="0" smtClean="0">
              <a:latin typeface="Comic Sans MS" pitchFamily="66" charset="0"/>
            </a:endParaRPr>
          </a:p>
          <a:p>
            <a:pPr>
              <a:buNone/>
            </a:pPr>
            <a:r>
              <a:rPr lang="en-US" dirty="0" smtClean="0">
                <a:latin typeface="Comic Sans MS" pitchFamily="66" charset="0"/>
              </a:rPr>
              <a:t>WEALTH </a:t>
            </a:r>
            <a:r>
              <a:rPr lang="en-US" dirty="0" smtClean="0">
                <a:latin typeface="Comic Sans MS" pitchFamily="66" charset="0"/>
              </a:rPr>
              <a:t>AND </a:t>
            </a:r>
            <a:endParaRPr lang="en-US" dirty="0" smtClean="0">
              <a:latin typeface="Comic Sans MS" pitchFamily="66" charset="0"/>
            </a:endParaRPr>
          </a:p>
          <a:p>
            <a:pPr>
              <a:buNone/>
            </a:pPr>
            <a:r>
              <a:rPr lang="en-US" dirty="0" smtClean="0">
                <a:latin typeface="Comic Sans MS" pitchFamily="66" charset="0"/>
              </a:rPr>
              <a:t>STATUS</a:t>
            </a:r>
            <a:r>
              <a:rPr lang="en-US" dirty="0" smtClean="0">
                <a:latin typeface="Comic Sans MS" pitchFamily="66" charset="0"/>
              </a:rPr>
              <a:t>. WOMEN, </a:t>
            </a:r>
            <a:endParaRPr lang="en-US" dirty="0" smtClean="0">
              <a:latin typeface="Comic Sans MS" pitchFamily="66" charset="0"/>
            </a:endParaRPr>
          </a:p>
          <a:p>
            <a:pPr>
              <a:buNone/>
            </a:pPr>
            <a:r>
              <a:rPr lang="en-US" dirty="0" smtClean="0">
                <a:latin typeface="Comic Sans MS" pitchFamily="66" charset="0"/>
              </a:rPr>
              <a:t>ESPECIALLY </a:t>
            </a:r>
            <a:r>
              <a:rPr lang="en-US" dirty="0" smtClean="0">
                <a:latin typeface="Comic Sans MS" pitchFamily="66" charset="0"/>
              </a:rPr>
              <a:t>THOSE </a:t>
            </a:r>
            <a:endParaRPr lang="en-US" dirty="0" smtClean="0">
              <a:latin typeface="Comic Sans MS" pitchFamily="66" charset="0"/>
            </a:endParaRPr>
          </a:p>
          <a:p>
            <a:pPr>
              <a:buNone/>
            </a:pPr>
            <a:r>
              <a:rPr lang="en-US" dirty="0" smtClean="0">
                <a:latin typeface="Comic Sans MS" pitchFamily="66" charset="0"/>
              </a:rPr>
              <a:t>ALREADY </a:t>
            </a:r>
            <a:r>
              <a:rPr lang="en-US" dirty="0" smtClean="0">
                <a:latin typeface="Comic Sans MS" pitchFamily="66" charset="0"/>
              </a:rPr>
              <a:t>OF </a:t>
            </a:r>
            <a:endParaRPr lang="en-US" dirty="0" smtClean="0">
              <a:latin typeface="Comic Sans MS" pitchFamily="66" charset="0"/>
            </a:endParaRPr>
          </a:p>
          <a:p>
            <a:pPr>
              <a:buNone/>
            </a:pPr>
            <a:r>
              <a:rPr lang="en-US" dirty="0" smtClean="0">
                <a:latin typeface="Comic Sans MS" pitchFamily="66" charset="0"/>
              </a:rPr>
              <a:t>RESPECTABLE </a:t>
            </a:r>
          </a:p>
          <a:p>
            <a:pPr>
              <a:buNone/>
            </a:pPr>
            <a:r>
              <a:rPr lang="en-US" dirty="0" smtClean="0">
                <a:latin typeface="Comic Sans MS" pitchFamily="66" charset="0"/>
              </a:rPr>
              <a:t>BACKGROUNDS, WERE </a:t>
            </a:r>
          </a:p>
          <a:p>
            <a:pPr>
              <a:buNone/>
            </a:pPr>
            <a:r>
              <a:rPr lang="en-US" dirty="0" smtClean="0">
                <a:latin typeface="Comic Sans MS" pitchFamily="66" charset="0"/>
              </a:rPr>
              <a:t>EXPECTED </a:t>
            </a:r>
            <a:r>
              <a:rPr lang="en-US" dirty="0" smtClean="0">
                <a:latin typeface="Comic Sans MS" pitchFamily="66" charset="0"/>
              </a:rPr>
              <a:t>TO MARRY </a:t>
            </a:r>
            <a:endParaRPr lang="en-US" dirty="0" smtClean="0">
              <a:latin typeface="Comic Sans MS" pitchFamily="66" charset="0"/>
            </a:endParaRPr>
          </a:p>
          <a:p>
            <a:pPr>
              <a:buNone/>
            </a:pPr>
            <a:r>
              <a:rPr lang="en-US" dirty="0" smtClean="0">
                <a:latin typeface="Comic Sans MS" pitchFamily="66" charset="0"/>
              </a:rPr>
              <a:t>WELL </a:t>
            </a:r>
            <a:r>
              <a:rPr lang="en-US" dirty="0" smtClean="0">
                <a:latin typeface="Comic Sans MS" pitchFamily="66" charset="0"/>
              </a:rPr>
              <a:t>OFF (MEANING: </a:t>
            </a:r>
            <a:endParaRPr lang="en-US" dirty="0" smtClean="0">
              <a:latin typeface="Comic Sans MS" pitchFamily="66" charset="0"/>
            </a:endParaRPr>
          </a:p>
          <a:p>
            <a:pPr>
              <a:buNone/>
            </a:pPr>
            <a:r>
              <a:rPr lang="en-US" dirty="0" smtClean="0">
                <a:latin typeface="Comic Sans MS" pitchFamily="66" charset="0"/>
              </a:rPr>
              <a:t>MARRY </a:t>
            </a:r>
            <a:r>
              <a:rPr lang="en-US" dirty="0" smtClean="0">
                <a:latin typeface="Comic Sans MS" pitchFamily="66" charset="0"/>
              </a:rPr>
              <a:t>SOMEONE OF </a:t>
            </a:r>
            <a:endParaRPr lang="en-US" dirty="0" smtClean="0">
              <a:latin typeface="Comic Sans MS" pitchFamily="66" charset="0"/>
            </a:endParaRPr>
          </a:p>
          <a:p>
            <a:pPr>
              <a:buNone/>
            </a:pPr>
            <a:r>
              <a:rPr lang="en-US" dirty="0" smtClean="0">
                <a:latin typeface="Comic Sans MS" pitchFamily="66" charset="0"/>
              </a:rPr>
              <a:t>THE </a:t>
            </a:r>
            <a:r>
              <a:rPr lang="en-US" dirty="0" smtClean="0">
                <a:latin typeface="Comic Sans MS" pitchFamily="66" charset="0"/>
              </a:rPr>
              <a:t>SAME OR HIGHER </a:t>
            </a:r>
            <a:endParaRPr lang="en-US" dirty="0" smtClean="0">
              <a:latin typeface="Comic Sans MS" pitchFamily="66" charset="0"/>
            </a:endParaRPr>
          </a:p>
          <a:p>
            <a:pPr>
              <a:buNone/>
            </a:pPr>
            <a:r>
              <a:rPr lang="en-US" dirty="0" smtClean="0">
                <a:latin typeface="Comic Sans MS" pitchFamily="66" charset="0"/>
              </a:rPr>
              <a:t>SOCIAL </a:t>
            </a:r>
            <a:r>
              <a:rPr lang="en-US" dirty="0" smtClean="0">
                <a:latin typeface="Comic Sans MS" pitchFamily="66" charset="0"/>
              </a:rPr>
              <a:t>STATUS)</a:t>
            </a:r>
            <a:endParaRPr lang="en-US" dirty="0"/>
          </a:p>
        </p:txBody>
      </p:sp>
      <p:pic>
        <p:nvPicPr>
          <p:cNvPr id="2050" name="Picture 2" descr="C:\Users\rweathers\AppData\Local\Microsoft\Windows\Temporary Internet Files\Content.IE5\UQIXFS4G\MP900341431[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1000" y="381000"/>
            <a:ext cx="3352800" cy="61722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495004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bit of background…</a:t>
            </a:r>
            <a:endParaRPr lang="en-US" dirty="0"/>
          </a:p>
        </p:txBody>
      </p:sp>
      <p:sp>
        <p:nvSpPr>
          <p:cNvPr id="5" name="Content Placeholder 4"/>
          <p:cNvSpPr>
            <a:spLocks noGrp="1"/>
          </p:cNvSpPr>
          <p:nvPr>
            <p:ph idx="1"/>
          </p:nvPr>
        </p:nvSpPr>
        <p:spPr>
          <a:xfrm>
            <a:off x="457200" y="1600200"/>
            <a:ext cx="7239000" cy="4846320"/>
          </a:xfrm>
        </p:spPr>
        <p:txBody>
          <a:bodyPr/>
          <a:lstStyle/>
          <a:p>
            <a:pPr marL="0" indent="0" algn="ctr">
              <a:buNone/>
            </a:pPr>
            <a:r>
              <a:rPr lang="en-US" dirty="0" smtClean="0">
                <a:latin typeface="Century" pitchFamily="18" charset="0"/>
              </a:rPr>
              <a:t>Anne Elliot and Frederick Wentworth met the summer of 1806. They were young and extremely in love, so expectantly Wentworth asked Anne to marry him, but because of his lack of social status and financial </a:t>
            </a:r>
            <a:r>
              <a:rPr lang="en-US" dirty="0" err="1" smtClean="0">
                <a:latin typeface="Century" pitchFamily="18" charset="0"/>
              </a:rPr>
              <a:t>incapabilities</a:t>
            </a:r>
            <a:r>
              <a:rPr lang="en-US" dirty="0" smtClean="0">
                <a:latin typeface="Century" pitchFamily="18" charset="0"/>
              </a:rPr>
              <a:t>, her father objected, resulting in Anne turning Frederick’s marriage proposal down. </a:t>
            </a:r>
            <a:endParaRPr lang="en-US" dirty="0">
              <a:latin typeface="Century" pitchFamily="18" charset="0"/>
            </a:endParaRPr>
          </a:p>
        </p:txBody>
      </p:sp>
    </p:spTree>
    <p:extLst>
      <p:ext uri="{BB962C8B-B14F-4D97-AF65-F5344CB8AC3E}">
        <p14:creationId xmlns="" xmlns:p14="http://schemas.microsoft.com/office/powerpoint/2010/main" val="11323962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813560"/>
          </a:xfrm>
        </p:spPr>
        <p:txBody>
          <a:bodyPr>
            <a:normAutofit fontScale="90000"/>
          </a:bodyPr>
          <a:lstStyle/>
          <a:p>
            <a:r>
              <a:rPr lang="en-US" dirty="0" smtClean="0"/>
              <a:t>Anne &amp; Frederick’s relationship brings two interesting topics that many relationship deal with…</a:t>
            </a:r>
            <a:endParaRPr lang="en-US" dirty="0"/>
          </a:p>
        </p:txBody>
      </p:sp>
      <p:sp>
        <p:nvSpPr>
          <p:cNvPr id="4" name="Text Placeholder 3"/>
          <p:cNvSpPr>
            <a:spLocks noGrp="1"/>
          </p:cNvSpPr>
          <p:nvPr>
            <p:ph type="body" sz="half" idx="3"/>
          </p:nvPr>
        </p:nvSpPr>
        <p:spPr>
          <a:xfrm>
            <a:off x="1905000" y="5867400"/>
            <a:ext cx="4572000" cy="457200"/>
          </a:xfrm>
        </p:spPr>
        <p:txBody>
          <a:bodyPr>
            <a:normAutofit/>
          </a:bodyPr>
          <a:lstStyle/>
          <a:p>
            <a:r>
              <a:rPr lang="en-US" dirty="0" smtClean="0"/>
              <a:t>Which matters more in a relationship?</a:t>
            </a:r>
          </a:p>
        </p:txBody>
      </p:sp>
      <p:sp>
        <p:nvSpPr>
          <p:cNvPr id="5" name="Content Placeholder 4"/>
          <p:cNvSpPr>
            <a:spLocks noGrp="1"/>
          </p:cNvSpPr>
          <p:nvPr>
            <p:ph sz="quarter" idx="2"/>
          </p:nvPr>
        </p:nvSpPr>
        <p:spPr>
          <a:xfrm>
            <a:off x="457200" y="2514600"/>
            <a:ext cx="3352800" cy="3312040"/>
          </a:xfrm>
        </p:spPr>
        <p:txBody>
          <a:bodyPr/>
          <a:lstStyle/>
          <a:p>
            <a:r>
              <a:rPr lang="en-US" dirty="0" smtClean="0"/>
              <a:t>For Love…?</a:t>
            </a:r>
          </a:p>
          <a:p>
            <a:endParaRPr lang="en-US" dirty="0"/>
          </a:p>
          <a:p>
            <a:endParaRPr lang="en-US" dirty="0" smtClean="0"/>
          </a:p>
          <a:p>
            <a:pPr marL="0" indent="0">
              <a:buNone/>
            </a:pPr>
            <a:endParaRPr lang="en-US" dirty="0"/>
          </a:p>
        </p:txBody>
      </p:sp>
      <p:sp>
        <p:nvSpPr>
          <p:cNvPr id="6" name="Content Placeholder 5"/>
          <p:cNvSpPr>
            <a:spLocks noGrp="1"/>
          </p:cNvSpPr>
          <p:nvPr>
            <p:ph sz="quarter" idx="4"/>
          </p:nvPr>
        </p:nvSpPr>
        <p:spPr>
          <a:xfrm>
            <a:off x="4343400" y="2514600"/>
            <a:ext cx="3355848" cy="3312040"/>
          </a:xfrm>
        </p:spPr>
        <p:txBody>
          <a:bodyPr/>
          <a:lstStyle/>
          <a:p>
            <a:r>
              <a:rPr lang="en-US" dirty="0" smtClean="0"/>
              <a:t>For Money…?</a:t>
            </a:r>
            <a:endParaRPr lang="en-US" dirty="0"/>
          </a:p>
        </p:txBody>
      </p:sp>
      <p:sp>
        <p:nvSpPr>
          <p:cNvPr id="7" name="TextBox 6"/>
          <p:cNvSpPr txBox="1"/>
          <p:nvPr/>
        </p:nvSpPr>
        <p:spPr>
          <a:xfrm>
            <a:off x="3810000" y="3581400"/>
            <a:ext cx="533400" cy="369332"/>
          </a:xfrm>
          <a:prstGeom prst="rect">
            <a:avLst/>
          </a:prstGeom>
          <a:noFill/>
        </p:spPr>
        <p:txBody>
          <a:bodyPr wrap="square" rtlCol="0">
            <a:spAutoFit/>
          </a:bodyPr>
          <a:lstStyle/>
          <a:p>
            <a:r>
              <a:rPr lang="en-US" dirty="0" smtClean="0"/>
              <a:t>OR</a:t>
            </a:r>
            <a:endParaRPr lang="en-US" dirty="0"/>
          </a:p>
        </p:txBody>
      </p:sp>
      <p:pic>
        <p:nvPicPr>
          <p:cNvPr id="3075" name="Picture 3" descr="C:\Users\rweathers\AppData\Local\Microsoft\Windows\Temporary Internet Files\Content.IE5\WO4KQR76\MC900383570[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5800" y="3002872"/>
            <a:ext cx="2438400" cy="24384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C:\Users\rweathers\AppData\Local\Microsoft\Windows\Temporary Internet Files\Content.IE5\UDXVIEXI\MC900441922[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1999" y="3276600"/>
            <a:ext cx="2460625" cy="17843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145222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Discussion questions</a:t>
            </a:r>
            <a:endParaRPr lang="en-US" dirty="0"/>
          </a:p>
        </p:txBody>
      </p:sp>
      <p:sp>
        <p:nvSpPr>
          <p:cNvPr id="3" name="Text Placeholder 2"/>
          <p:cNvSpPr>
            <a:spLocks noGrp="1"/>
          </p:cNvSpPr>
          <p:nvPr>
            <p:ph type="body" idx="1"/>
          </p:nvPr>
        </p:nvSpPr>
        <p:spPr/>
        <p:txBody>
          <a:bodyPr/>
          <a:lstStyle/>
          <a:p>
            <a:r>
              <a:rPr lang="en-US" dirty="0" smtClean="0"/>
              <a:t>GIRLS</a:t>
            </a:r>
            <a:endParaRPr lang="en-US" dirty="0"/>
          </a:p>
        </p:txBody>
      </p:sp>
      <p:sp>
        <p:nvSpPr>
          <p:cNvPr id="4" name="Text Placeholder 3"/>
          <p:cNvSpPr>
            <a:spLocks noGrp="1"/>
          </p:cNvSpPr>
          <p:nvPr>
            <p:ph type="body" sz="half" idx="3"/>
          </p:nvPr>
        </p:nvSpPr>
        <p:spPr/>
        <p:txBody>
          <a:bodyPr/>
          <a:lstStyle/>
          <a:p>
            <a:r>
              <a:rPr lang="en-US" dirty="0" smtClean="0"/>
              <a:t>BOYS</a:t>
            </a:r>
            <a:endParaRPr lang="en-US" dirty="0"/>
          </a:p>
        </p:txBody>
      </p:sp>
      <p:sp>
        <p:nvSpPr>
          <p:cNvPr id="5" name="Content Placeholder 4"/>
          <p:cNvSpPr>
            <a:spLocks noGrp="1"/>
          </p:cNvSpPr>
          <p:nvPr>
            <p:ph sz="quarter" idx="2"/>
          </p:nvPr>
        </p:nvSpPr>
        <p:spPr/>
        <p:txBody>
          <a:bodyPr/>
          <a:lstStyle/>
          <a:p>
            <a:r>
              <a:rPr lang="en-US" dirty="0" smtClean="0"/>
              <a:t>If you were put in Anne’s shoes, would you have done the same thing? Or would you have disobeyed your parents and chose love?</a:t>
            </a:r>
          </a:p>
          <a:p>
            <a:pPr>
              <a:buNone/>
            </a:pPr>
            <a:endParaRPr lang="en-US" dirty="0"/>
          </a:p>
        </p:txBody>
      </p:sp>
      <p:sp>
        <p:nvSpPr>
          <p:cNvPr id="6" name="Content Placeholder 5"/>
          <p:cNvSpPr>
            <a:spLocks noGrp="1"/>
          </p:cNvSpPr>
          <p:nvPr>
            <p:ph sz="quarter" idx="4"/>
          </p:nvPr>
        </p:nvSpPr>
        <p:spPr/>
        <p:txBody>
          <a:bodyPr/>
          <a:lstStyle/>
          <a:p>
            <a:r>
              <a:rPr lang="en-US" dirty="0" smtClean="0"/>
              <a:t>If you were put in Frederick’s shoes, would you given your relationship with Anne another chance? Or would you have continued to ignore her?</a:t>
            </a:r>
            <a:endParaRPr lang="en-US" dirty="0"/>
          </a:p>
        </p:txBody>
      </p:sp>
    </p:spTree>
    <p:extLst>
      <p:ext uri="{BB962C8B-B14F-4D97-AF65-F5344CB8AC3E}">
        <p14:creationId xmlns="" xmlns:p14="http://schemas.microsoft.com/office/powerpoint/2010/main" val="2149111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DISCUSSION </a:t>
            </a:r>
            <a:r>
              <a:rPr lang="en-US" dirty="0" err="1" smtClean="0"/>
              <a:t>qUESTIONS</a:t>
            </a:r>
            <a:endParaRPr lang="en-US" dirty="0"/>
          </a:p>
        </p:txBody>
      </p:sp>
      <p:sp>
        <p:nvSpPr>
          <p:cNvPr id="5" name="Content Placeholder 4"/>
          <p:cNvSpPr>
            <a:spLocks noGrp="1"/>
          </p:cNvSpPr>
          <p:nvPr>
            <p:ph sz="half" idx="1"/>
          </p:nvPr>
        </p:nvSpPr>
        <p:spPr/>
        <p:txBody>
          <a:bodyPr/>
          <a:lstStyle/>
          <a:p>
            <a:r>
              <a:rPr lang="en-US" dirty="0" smtClean="0"/>
              <a:t>Do you think Anne </a:t>
            </a:r>
          </a:p>
          <a:p>
            <a:pPr>
              <a:buNone/>
            </a:pPr>
            <a:r>
              <a:rPr lang="en-US" dirty="0" smtClean="0"/>
              <a:t>did the right thing </a:t>
            </a:r>
          </a:p>
          <a:p>
            <a:pPr>
              <a:buNone/>
            </a:pPr>
            <a:r>
              <a:rPr lang="en-US" dirty="0" smtClean="0"/>
              <a:t>by breaking up with </a:t>
            </a:r>
          </a:p>
          <a:p>
            <a:pPr>
              <a:buNone/>
            </a:pPr>
            <a:r>
              <a:rPr lang="en-US" dirty="0" smtClean="0"/>
              <a:t>Frederick?</a:t>
            </a:r>
            <a:endParaRPr lang="en-US" dirty="0" smtClean="0"/>
          </a:p>
        </p:txBody>
      </p:sp>
      <p:sp>
        <p:nvSpPr>
          <p:cNvPr id="6" name="Content Placeholder 5"/>
          <p:cNvSpPr>
            <a:spLocks noGrp="1"/>
          </p:cNvSpPr>
          <p:nvPr>
            <p:ph sz="half" idx="2"/>
          </p:nvPr>
        </p:nvSpPr>
        <p:spPr/>
        <p:txBody>
          <a:bodyPr/>
          <a:lstStyle/>
          <a:p>
            <a:r>
              <a:rPr lang="en-US" dirty="0" smtClean="0"/>
              <a:t>Would you have</a:t>
            </a:r>
          </a:p>
          <a:p>
            <a:pPr>
              <a:buNone/>
            </a:pPr>
            <a:r>
              <a:rPr lang="en-US" dirty="0" smtClean="0"/>
              <a:t>fought for your</a:t>
            </a:r>
          </a:p>
          <a:p>
            <a:pPr>
              <a:buNone/>
            </a:pPr>
            <a:r>
              <a:rPr lang="en-US" dirty="0" smtClean="0"/>
              <a:t>relationship with</a:t>
            </a:r>
          </a:p>
          <a:p>
            <a:pPr>
              <a:buNone/>
            </a:pPr>
            <a:r>
              <a:rPr lang="en-US" dirty="0" smtClean="0"/>
              <a:t>Anne? </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3" name="Content Placeholder 2"/>
          <p:cNvSpPr>
            <a:spLocks noGrp="1"/>
          </p:cNvSpPr>
          <p:nvPr>
            <p:ph sz="half" idx="1"/>
          </p:nvPr>
        </p:nvSpPr>
        <p:spPr/>
        <p:txBody>
          <a:bodyPr/>
          <a:lstStyle/>
          <a:p>
            <a:r>
              <a:rPr lang="en-US" dirty="0" smtClean="0"/>
              <a:t>Was Anne wrong</a:t>
            </a:r>
          </a:p>
          <a:p>
            <a:pPr>
              <a:buNone/>
            </a:pPr>
            <a:r>
              <a:rPr lang="en-US" dirty="0" smtClean="0"/>
              <a:t>for just giving their</a:t>
            </a:r>
          </a:p>
          <a:p>
            <a:pPr>
              <a:buNone/>
            </a:pPr>
            <a:r>
              <a:rPr lang="en-US" dirty="0" smtClean="0"/>
              <a:t>relationship up so</a:t>
            </a:r>
          </a:p>
          <a:p>
            <a:pPr>
              <a:buNone/>
            </a:pPr>
            <a:r>
              <a:rPr lang="en-US" dirty="0" smtClean="0"/>
              <a:t>easily?</a:t>
            </a:r>
            <a:endParaRPr lang="en-US" dirty="0"/>
          </a:p>
        </p:txBody>
      </p:sp>
      <p:sp>
        <p:nvSpPr>
          <p:cNvPr id="4" name="Content Placeholder 3"/>
          <p:cNvSpPr>
            <a:spLocks noGrp="1"/>
          </p:cNvSpPr>
          <p:nvPr>
            <p:ph sz="half" idx="2"/>
          </p:nvPr>
        </p:nvSpPr>
        <p:spPr/>
        <p:txBody>
          <a:bodyPr/>
          <a:lstStyle/>
          <a:p>
            <a:r>
              <a:rPr lang="en-US" dirty="0" smtClean="0"/>
              <a:t>Was Frederick a</a:t>
            </a:r>
          </a:p>
          <a:p>
            <a:pPr>
              <a:buNone/>
            </a:pPr>
            <a:r>
              <a:rPr lang="en-US" dirty="0" smtClean="0"/>
              <a:t>coward for just</a:t>
            </a:r>
          </a:p>
          <a:p>
            <a:pPr>
              <a:buNone/>
            </a:pPr>
            <a:r>
              <a:rPr lang="en-US" dirty="0" smtClean="0"/>
              <a:t>accepting that and</a:t>
            </a:r>
          </a:p>
          <a:p>
            <a:pPr>
              <a:buNone/>
            </a:pPr>
            <a:r>
              <a:rPr lang="en-US" dirty="0" smtClean="0"/>
              <a:t>leaving?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85</TotalTime>
  <Words>274</Words>
  <Application>Microsoft Office PowerPoint</Application>
  <PresentationFormat>On-screen Show (4:3)</PresentationFormat>
  <Paragraphs>50</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Opulent</vt:lpstr>
      <vt:lpstr>Persuasion  </vt:lpstr>
      <vt:lpstr>Slide 2</vt:lpstr>
      <vt:lpstr>A bit of background…</vt:lpstr>
      <vt:lpstr>Anne &amp; Frederick’s relationship brings two interesting topics that many relationship deal with…</vt:lpstr>
      <vt:lpstr>Discussion questions</vt:lpstr>
      <vt:lpstr>DISCUSSION qUESTIONS</vt:lpstr>
      <vt:lpstr>DISCUSSION 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Persuasion</dc:title>
  <dc:creator>SccStudent</dc:creator>
  <cp:lastModifiedBy>Tootie</cp:lastModifiedBy>
  <cp:revision>8</cp:revision>
  <dcterms:created xsi:type="dcterms:W3CDTF">2012-03-02T16:03:38Z</dcterms:created>
  <dcterms:modified xsi:type="dcterms:W3CDTF">2012-03-07T05:01:37Z</dcterms:modified>
</cp:coreProperties>
</file>